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handoutMasterIdLst>
    <p:handoutMasterId r:id="rId8"/>
  </p:handoutMasterIdLst>
  <p:sldIdLst>
    <p:sldId id="273" r:id="rId3"/>
    <p:sldId id="274" r:id="rId4"/>
    <p:sldId id="258" r:id="rId5"/>
    <p:sldId id="260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FFFFCC"/>
    <a:srgbClr val="FF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3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3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fld id="{76C76E97-9F35-41B2-9573-BD60B7F4F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70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34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11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663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663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663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663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63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2663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3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3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3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4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4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</p:grpSp>
            <p:pic>
              <p:nvPicPr>
                <p:cNvPr id="266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665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665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8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66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8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668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668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799D48B-3381-47FB-B58C-86B6DE70BE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03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11AB1-20EC-4214-B4EF-5145595417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971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C8958-3466-4F58-88B7-950651E0A58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710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BBA9-50F9-4C09-86E9-3686D92235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688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8355F-8F5E-499A-BC98-E8B71E12FAB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845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D91E6-FBA2-4FD1-AC99-BF5747CC7D6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035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F3ED-74A2-4EE1-822E-654971AB5C5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12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738D4-1D8A-4C06-9CD6-2B9855B688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52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004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03B31-22CD-4990-9C1A-22D48EE6D0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103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59D06-0767-4D9D-80E9-B8592CF5AB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3818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EAE5E-D5B5-4E96-BE40-985D23B2BB8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25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95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53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6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2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53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56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10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996A00-F3F9-4E96-B940-DB2E4FDF101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560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560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560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56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56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256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</p:grpSp>
            <p:pic>
              <p:nvPicPr>
                <p:cNvPr id="2561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1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562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562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56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565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5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6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6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B63BD93-DCAA-4563-9F3D-E7232F0F3F15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05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7772400" cy="1143000"/>
          </a:xfrm>
        </p:spPr>
        <p:txBody>
          <a:bodyPr/>
          <a:lstStyle/>
          <a:p>
            <a:pPr algn="ctr"/>
            <a:r>
              <a:rPr lang="es-ES_tradnl" altLang="en-US" dirty="0">
                <a:solidFill>
                  <a:srgbClr val="FF0000"/>
                </a:solidFill>
              </a:rPr>
              <a:t>Artículos y sustantivos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In Spanish, all </a:t>
            </a:r>
            <a:r>
              <a:rPr lang="en-US" altLang="en-US" dirty="0">
                <a:solidFill>
                  <a:schemeClr val="accent5">
                    <a:lumMod val="50000"/>
                  </a:schemeClr>
                </a:solidFill>
              </a:rPr>
              <a:t>NOUNS</a:t>
            </a:r>
            <a:r>
              <a:rPr lang="en-US" altLang="en-US" dirty="0"/>
              <a:t> </a:t>
            </a:r>
            <a:r>
              <a:rPr lang="en-US" altLang="en-US" i="1" dirty="0"/>
              <a:t>(</a:t>
            </a:r>
            <a:r>
              <a:rPr lang="en-US" altLang="en-US" i="1" dirty="0" err="1"/>
              <a:t>sustantivos</a:t>
            </a:r>
            <a:r>
              <a:rPr lang="en-US" altLang="en-US" i="1" dirty="0"/>
              <a:t>)</a:t>
            </a:r>
            <a:r>
              <a:rPr lang="en-US" altLang="en-US" dirty="0"/>
              <a:t> have a </a:t>
            </a:r>
            <a:r>
              <a:rPr lang="en-US" altLang="en-US" dirty="0" smtClean="0"/>
              <a:t>GENDER </a:t>
            </a:r>
            <a:r>
              <a:rPr lang="en-US" altLang="en-US" i="1" dirty="0" smtClean="0"/>
              <a:t>(</a:t>
            </a:r>
            <a:r>
              <a:rPr lang="en-US" altLang="en-US" i="1" dirty="0" err="1" smtClean="0"/>
              <a:t>genero</a:t>
            </a:r>
            <a:r>
              <a:rPr lang="en-US" altLang="en-US" i="1" dirty="0" smtClean="0"/>
              <a:t>)</a:t>
            </a:r>
            <a:r>
              <a:rPr lang="en-US" altLang="en-US" dirty="0" smtClean="0"/>
              <a:t>.  </a:t>
            </a:r>
            <a:r>
              <a:rPr lang="en-US" altLang="en-US" dirty="0"/>
              <a:t>Either </a:t>
            </a:r>
            <a:r>
              <a:rPr lang="en-US" altLang="en-US" dirty="0">
                <a:solidFill>
                  <a:srgbClr val="00B0F0"/>
                </a:solidFill>
              </a:rPr>
              <a:t>MASCULINE</a:t>
            </a:r>
            <a:r>
              <a:rPr lang="en-US" altLang="en-US" dirty="0"/>
              <a:t> or </a:t>
            </a:r>
            <a:r>
              <a:rPr lang="en-US" altLang="en-US" dirty="0" smtClean="0">
                <a:solidFill>
                  <a:srgbClr val="FFC000"/>
                </a:solidFill>
              </a:rPr>
              <a:t>FEMININE</a:t>
            </a:r>
            <a:r>
              <a:rPr lang="en-US" altLang="en-US" dirty="0">
                <a:solidFill>
                  <a:srgbClr val="FFC000"/>
                </a:solidFill>
              </a:rPr>
              <a:t>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00B0F0"/>
                </a:solidFill>
              </a:rPr>
              <a:t>–O</a:t>
            </a:r>
            <a:r>
              <a:rPr lang="en-US" altLang="en-US" dirty="0"/>
              <a:t> are </a:t>
            </a:r>
            <a:r>
              <a:rPr lang="en-US" altLang="en-US" dirty="0">
                <a:solidFill>
                  <a:srgbClr val="00B0F0"/>
                </a:solidFill>
              </a:rPr>
              <a:t>masculine.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FFC000"/>
                </a:solidFill>
              </a:rPr>
              <a:t>–A</a:t>
            </a:r>
            <a:r>
              <a:rPr lang="en-US" altLang="en-US" dirty="0"/>
              <a:t> are </a:t>
            </a:r>
            <a:r>
              <a:rPr lang="en-US" altLang="en-US" dirty="0" smtClean="0">
                <a:solidFill>
                  <a:srgbClr val="FFC000"/>
                </a:solidFill>
              </a:rPr>
              <a:t>feminine</a:t>
            </a:r>
            <a:r>
              <a:rPr lang="en-US" altLang="en-US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339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8613"/>
            <a:ext cx="7924799" cy="4497387"/>
          </a:xfrm>
        </p:spPr>
        <p:txBody>
          <a:bodyPr/>
          <a:lstStyle/>
          <a:p>
            <a:r>
              <a:rPr lang="en-US" dirty="0" err="1" smtClean="0"/>
              <a:t>Identifica</a:t>
            </a:r>
            <a:r>
              <a:rPr lang="en-US" dirty="0" smtClean="0"/>
              <a:t> el GENERO del SUSTANTIVO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Materia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Ciencia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Trompo</a:t>
            </a:r>
            <a:r>
              <a:rPr lang="en-US" dirty="0" smtClean="0"/>
              <a:t> </a:t>
            </a:r>
            <a:r>
              <a:rPr lang="en-US" sz="2400" i="1" dirty="0" smtClean="0"/>
              <a:t>(a top)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Oro </a:t>
            </a:r>
            <a:r>
              <a:rPr lang="en-US" sz="2400" i="1" dirty="0" smtClean="0"/>
              <a:t>(gold)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Caricatura</a:t>
            </a:r>
            <a:r>
              <a:rPr lang="en-US" dirty="0" smtClean="0"/>
              <a:t> </a:t>
            </a:r>
            <a:r>
              <a:rPr lang="en-US" sz="2400" i="1" dirty="0" smtClean="0"/>
              <a:t>(cartoon)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Zapato</a:t>
            </a:r>
            <a:r>
              <a:rPr lang="en-US" dirty="0" smtClean="0"/>
              <a:t> </a:t>
            </a:r>
            <a:r>
              <a:rPr lang="en-US" sz="2400" i="1" dirty="0" smtClean="0"/>
              <a:t>(shoe)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683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  <a:p>
            <a:r>
              <a:rPr lang="en-US" altLang="en-US" dirty="0" smtClean="0"/>
              <a:t>EL, LA, LOS, LAS (THE) is only used when we are referring </a:t>
            </a:r>
            <a:r>
              <a:rPr lang="en-US" altLang="en-US" smtClean="0"/>
              <a:t>to something SPECIFIC.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15a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hand-out </a:t>
            </a:r>
            <a:r>
              <a:rPr lang="en-US" u="sng" dirty="0" smtClean="0"/>
              <a:t>Definite Articles and gender of nouns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8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imono">
  <a:themeElements>
    <a:clrScheme name="Kimono 8">
      <a:dk1>
        <a:srgbClr val="000000"/>
      </a:dk1>
      <a:lt1>
        <a:srgbClr val="F0EED8"/>
      </a:lt1>
      <a:dk2>
        <a:srgbClr val="666729"/>
      </a:dk2>
      <a:lt2>
        <a:srgbClr val="3F3B19"/>
      </a:lt2>
      <a:accent1>
        <a:srgbClr val="E9D47D"/>
      </a:accent1>
      <a:accent2>
        <a:srgbClr val="D4DD91"/>
      </a:accent2>
      <a:accent3>
        <a:srgbClr val="F6F5E9"/>
      </a:accent3>
      <a:accent4>
        <a:srgbClr val="000000"/>
      </a:accent4>
      <a:accent5>
        <a:srgbClr val="F2E6BF"/>
      </a:accent5>
      <a:accent6>
        <a:srgbClr val="C0C883"/>
      </a:accent6>
      <a:hlink>
        <a:srgbClr val="9D943F"/>
      </a:hlink>
      <a:folHlink>
        <a:srgbClr val="C9C177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3772</TotalTime>
  <Words>123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Art Class</vt:lpstr>
      <vt:lpstr>Kimono</vt:lpstr>
      <vt:lpstr>Artículos y sustantivos</vt:lpstr>
      <vt:lpstr>Practica</vt:lpstr>
      <vt:lpstr>Articulos definidos (Definate Articles)</vt:lpstr>
      <vt:lpstr>What “articulo definido” would you use?</vt:lpstr>
      <vt:lpstr>Tarea # 15a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fecha es el 10 de noviembre del 2009</dc:title>
  <dc:creator>Helen Zumaeta</dc:creator>
  <cp:lastModifiedBy>Helen Zumaeta</cp:lastModifiedBy>
  <cp:revision>38</cp:revision>
  <cp:lastPrinted>2015-11-17T14:19:43Z</cp:lastPrinted>
  <dcterms:created xsi:type="dcterms:W3CDTF">2009-11-10T15:14:40Z</dcterms:created>
  <dcterms:modified xsi:type="dcterms:W3CDTF">2016-11-03T16:47:56Z</dcterms:modified>
</cp:coreProperties>
</file>